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F07AA2-B6B7-4562-A2B3-604D4BAD3D22}">
  <a:tblStyle styleId="{8DF07AA2-B6B7-4562-A2B3-604D4BAD3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d0411e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d0411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57d7c16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57d7c16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672e2a6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672e2a6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672e2a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672e2a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3672e2a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3672e2a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d0411e1d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d0411e1d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3672e2a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3672e2a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3672e2a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3672e2a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3672e2a6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3672e2a6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672e2a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672e2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d0411e1d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d0411e1d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d0411e1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d0411e1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672e2a6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3672e2a6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3672e2a6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3672e2a6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3672e2a6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3672e2a6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3672e2a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3672e2a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3672e2a6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3672e2a6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d0411e1d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d0411e1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d0411e1d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d0411e1d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d0411e1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d0411e1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3672e2a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3672e2a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d0411e1d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d0411e1d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57d7c16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57d7c16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672e2a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672e2a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3672e2a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3672e2a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7d7c16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7d7c16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6150" y="-6625"/>
            <a:ext cx="1114500" cy="5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6150" y="-6625"/>
            <a:ext cx="1114500" cy="5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245400" cy="51435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LZT6B0Jy-7sOXO7-Cf1sSdZWnvjpWLmg/view" TargetMode="External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chvd@umich.edu" TargetMode="External"/><Relationship Id="rId4" Type="http://schemas.openxmlformats.org/officeDocument/2006/relationships/hyperlink" Target="mailto:sammann@umich.edu" TargetMode="External"/><Relationship Id="rId5" Type="http://schemas.openxmlformats.org/officeDocument/2006/relationships/hyperlink" Target="mailto:hekadiri@umich.edu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earn.adafruit.com/photocells/arduino-code" TargetMode="External"/><Relationship Id="rId4" Type="http://schemas.openxmlformats.org/officeDocument/2006/relationships/hyperlink" Target="https://drive.google.com/drive/u/2/folders/1w3SRxVpa_Yf9rDxQWl82KJhY81oeoCx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03cH30TlrLS4dB_EaHcabfobfgXxa7u1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126000" y="85775"/>
            <a:ext cx="88920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Quadcopter Research and Development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738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Sunset Industries: Chris Van Dyke, Samuel Hofmann, Hassan Kadiri, Engineers in Training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December 5th, 2020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450" y="1674450"/>
            <a:ext cx="2841250" cy="1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22525" y="1444300"/>
            <a:ext cx="3042675" cy="22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PID Controller on Quadcopter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32275"/>
            <a:ext cx="572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Proportional-Integral-Derivative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= Desired - Actual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Maximizes speed of a system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Minimizes overshoot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6480550" y="4170413"/>
            <a:ext cx="27405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Altitude vs Time Graph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90049"/>
            <a:ext cx="5206439" cy="7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1957950" y="4489450"/>
            <a:ext cx="8160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PID control equation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13" y="1360875"/>
            <a:ext cx="3320562" cy="26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Specifications: PID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716825" y="1135388"/>
            <a:ext cx="8520600" cy="26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Planner Parameters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72" name="Google Shape;172;p23"/>
          <p:cNvGraphicFramePr/>
          <p:nvPr/>
        </p:nvGraphicFramePr>
        <p:xfrm>
          <a:off x="952500" y="17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{8DF07AA2-B6B7-4562-A2B3-604D4BAD3D22}</a:tableStyleId>
              </a:tblPr>
              <a:tblGrid>
                <a:gridCol w="2841625"/>
                <a:gridCol w="1984375"/>
                <a:gridCol w="2413000"/>
              </a:tblGrid>
              <a:tr h="30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Pitch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Proportional Constant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Integral Constant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Derivative Constant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Table 1: Roll and pitch PID values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23"/>
          <p:cNvSpPr txBox="1"/>
          <p:nvPr/>
        </p:nvSpPr>
        <p:spPr>
          <a:xfrm>
            <a:off x="790500" y="3855250"/>
            <a:ext cx="788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High P and D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Low I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Maze Code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25" y="865325"/>
            <a:ext cx="72369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1230625" y="4663225"/>
            <a:ext cx="3341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control_autonomous.cpp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Specifications: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756" y="1134625"/>
            <a:ext cx="5714542" cy="341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5"/>
          <p:cNvCxnSpPr/>
          <p:nvPr/>
        </p:nvCxnSpPr>
        <p:spPr>
          <a:xfrm>
            <a:off x="1839525" y="1652000"/>
            <a:ext cx="893100" cy="107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311700" y="1357300"/>
            <a:ext cx="1733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Runs During First Section of Maze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1" name="Google Shape;191;p25"/>
          <p:cNvCxnSpPr>
            <a:stCxn id="192" idx="3"/>
          </p:cNvCxnSpPr>
          <p:nvPr/>
        </p:nvCxnSpPr>
        <p:spPr>
          <a:xfrm flipH="1" rot="10800000">
            <a:off x="1839600" y="2261000"/>
            <a:ext cx="1344600" cy="458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5"/>
          <p:cNvSpPr txBox="1"/>
          <p:nvPr/>
        </p:nvSpPr>
        <p:spPr>
          <a:xfrm>
            <a:off x="311700" y="2375300"/>
            <a:ext cx="15279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Move Forward Until Close to Wall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311650" y="3384350"/>
            <a:ext cx="152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Stabilize near front wall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25"/>
          <p:cNvCxnSpPr/>
          <p:nvPr/>
        </p:nvCxnSpPr>
        <p:spPr>
          <a:xfrm flipH="1" rot="10800000">
            <a:off x="1634125" y="3278325"/>
            <a:ext cx="1606500" cy="427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311700" y="4179100"/>
            <a:ext cx="120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Increment to Next Section of Maze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6" name="Google Shape;196;p25"/>
          <p:cNvCxnSpPr/>
          <p:nvPr/>
        </p:nvCxnSpPr>
        <p:spPr>
          <a:xfrm flipH="1" rot="10800000">
            <a:off x="1660925" y="3956000"/>
            <a:ext cx="1839600" cy="705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5"/>
          <p:cNvSpPr txBox="1"/>
          <p:nvPr/>
        </p:nvSpPr>
        <p:spPr>
          <a:xfrm>
            <a:off x="2518375" y="4587550"/>
            <a:ext cx="38532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Sample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control_autonomous.cpp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 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9345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 code to improve stability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○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and back right corner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the speed of the system	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○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44 seconds to finish maze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■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pitch/roll values from 0.75°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■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buffer time from 5 seconds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75725"/>
            <a:ext cx="8520600" cy="10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2: Custom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15218" r="7454" t="0"/>
          <a:stretch/>
        </p:blipFill>
        <p:spPr>
          <a:xfrm rot="-5400000">
            <a:off x="2904663" y="1502261"/>
            <a:ext cx="3334676" cy="32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50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Overview: Mission of Custom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500550" y="1374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new sensor to quadcopter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the nearby light intensity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the new sensor with BeagleBone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 altitude based on sensor readings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62150" y="42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Overview: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25" y="941525"/>
            <a:ext cx="8167659" cy="360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13" y="31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Overview: Custom Project Hardware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21715" r="0" t="0"/>
          <a:stretch/>
        </p:blipFill>
        <p:spPr>
          <a:xfrm rot="-5400000">
            <a:off x="2739103" y="1099651"/>
            <a:ext cx="3665773" cy="3511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0"/>
          <p:cNvCxnSpPr/>
          <p:nvPr/>
        </p:nvCxnSpPr>
        <p:spPr>
          <a:xfrm>
            <a:off x="2598550" y="1704375"/>
            <a:ext cx="1687800" cy="53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0"/>
          <p:cNvSpPr txBox="1"/>
          <p:nvPr/>
        </p:nvSpPr>
        <p:spPr>
          <a:xfrm>
            <a:off x="1342825" y="1381350"/>
            <a:ext cx="153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Additional Arduino Uno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7121375" y="4115775"/>
            <a:ext cx="15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Voltage Diverter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Circuit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277075" y="4077750"/>
            <a:ext cx="1539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Photoresistor Circuit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7121375" y="1293450"/>
            <a:ext cx="13752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Wires to BeagleBone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7" name="Google Shape;237;p30"/>
          <p:cNvCxnSpPr>
            <a:stCxn id="236" idx="1"/>
          </p:cNvCxnSpPr>
          <p:nvPr/>
        </p:nvCxnSpPr>
        <p:spPr>
          <a:xfrm flipH="1">
            <a:off x="5500775" y="1623750"/>
            <a:ext cx="1620600" cy="545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9" name="Google Shape;239;p30"/>
          <p:cNvCxnSpPr/>
          <p:nvPr/>
        </p:nvCxnSpPr>
        <p:spPr>
          <a:xfrm flipH="1">
            <a:off x="4830975" y="4380450"/>
            <a:ext cx="2290800" cy="35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4823200" y="3702200"/>
            <a:ext cx="9300" cy="725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0"/>
          <p:cNvCxnSpPr/>
          <p:nvPr/>
        </p:nvCxnSpPr>
        <p:spPr>
          <a:xfrm flipH="1" rot="10800000">
            <a:off x="4823200" y="3692900"/>
            <a:ext cx="339300" cy="9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0"/>
          <p:cNvCxnSpPr/>
          <p:nvPr/>
        </p:nvCxnSpPr>
        <p:spPr>
          <a:xfrm rot="10800000">
            <a:off x="5162350" y="3353600"/>
            <a:ext cx="0" cy="348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0"/>
          <p:cNvCxnSpPr/>
          <p:nvPr/>
        </p:nvCxnSpPr>
        <p:spPr>
          <a:xfrm rot="10800000">
            <a:off x="4469075" y="3697550"/>
            <a:ext cx="367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 rot="10800000">
            <a:off x="4469075" y="3278300"/>
            <a:ext cx="0" cy="423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2515225" y="4380450"/>
            <a:ext cx="15921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 rot="10800000">
            <a:off x="4086925" y="3718450"/>
            <a:ext cx="14100" cy="673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4088425" y="3730450"/>
            <a:ext cx="2637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 rot="10800000">
            <a:off x="4352200" y="3287650"/>
            <a:ext cx="0" cy="442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 rot="10800000">
            <a:off x="3655050" y="3739875"/>
            <a:ext cx="442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 flipH="1" rot="10800000">
            <a:off x="3683350" y="3315850"/>
            <a:ext cx="18900" cy="414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0"/>
          <p:cNvSpPr txBox="1"/>
          <p:nvPr/>
        </p:nvSpPr>
        <p:spPr>
          <a:xfrm>
            <a:off x="1277075" y="2492888"/>
            <a:ext cx="1309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Photoresistor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 flipH="1" rot="10800000">
            <a:off x="2468125" y="2298525"/>
            <a:ext cx="1365900" cy="395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0"/>
          <p:cNvSpPr txBox="1"/>
          <p:nvPr/>
        </p:nvSpPr>
        <p:spPr>
          <a:xfrm>
            <a:off x="7121375" y="2606213"/>
            <a:ext cx="13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Resistor (Sample, 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30"/>
          <p:cNvCxnSpPr>
            <a:stCxn id="253" idx="1"/>
          </p:cNvCxnSpPr>
          <p:nvPr/>
        </p:nvCxnSpPr>
        <p:spPr>
          <a:xfrm rot="10800000">
            <a:off x="5265875" y="2986313"/>
            <a:ext cx="1855500" cy="48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Electronics Diagrams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15739"/>
          <a:stretch/>
        </p:blipFill>
        <p:spPr>
          <a:xfrm>
            <a:off x="4970950" y="1807950"/>
            <a:ext cx="3286100" cy="20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00" y="1594613"/>
            <a:ext cx="3937401" cy="2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284200" y="4157725"/>
            <a:ext cx="3553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Photoresistor Circuit 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160475" y="1072775"/>
            <a:ext cx="1539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Arduino Tx pin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5640075" y="655250"/>
            <a:ext cx="1866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BeagleBone Rx pin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7663350" y="1072938"/>
            <a:ext cx="809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Ground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7" name="Google Shape;267;p31"/>
          <p:cNvCxnSpPr/>
          <p:nvPr/>
        </p:nvCxnSpPr>
        <p:spPr>
          <a:xfrm rot="10800000">
            <a:off x="5252775" y="1439825"/>
            <a:ext cx="933300" cy="92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6513825" y="1032700"/>
            <a:ext cx="19800" cy="1320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1"/>
          <p:cNvCxnSpPr/>
          <p:nvPr/>
        </p:nvCxnSpPr>
        <p:spPr>
          <a:xfrm flipH="1" rot="10800000">
            <a:off x="6871250" y="1420050"/>
            <a:ext cx="923400" cy="95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/>
        </p:nvSpPr>
        <p:spPr>
          <a:xfrm>
            <a:off x="5738325" y="4157725"/>
            <a:ext cx="3553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Voltage Splitter Circuit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6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804513"/>
            <a:ext cx="85206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Background: 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Ariadne de Bothezat, a client who is planning to develop and market quadcopter platforms and sensor-electronic kits to enthusiasts and universities. This client is interested to learn every detail of our current prototypes.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Statement: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 our client, Ms. Bothezat, to our autonomous quadcopters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how our quadcopter performed in a maze and introduce our team-designed light-intensity sensor.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give Ms. Bothezat a better understanding of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quadcopters’ functionalities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quadcopter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Ariadne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Custom Project Video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32" title="IMG_044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425" y="1017725"/>
            <a:ext cx="7063786" cy="39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Code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038" y="865325"/>
            <a:ext cx="5343916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Specifications: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400" y="1017725"/>
            <a:ext cx="4831576" cy="36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265125" y="1294350"/>
            <a:ext cx="132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Receives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data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3" name="Google Shape;293;p34"/>
          <p:cNvCxnSpPr>
            <a:stCxn id="292" idx="3"/>
          </p:cNvCxnSpPr>
          <p:nvPr/>
        </p:nvCxnSpPr>
        <p:spPr>
          <a:xfrm>
            <a:off x="1590825" y="1491150"/>
            <a:ext cx="820500" cy="43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4"/>
          <p:cNvSpPr txBox="1"/>
          <p:nvPr/>
        </p:nvSpPr>
        <p:spPr>
          <a:xfrm>
            <a:off x="274550" y="1978975"/>
            <a:ext cx="161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Prints information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 flipH="1" rot="10800000">
            <a:off x="1743225" y="2092975"/>
            <a:ext cx="772500" cy="165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4"/>
          <p:cNvSpPr txBox="1"/>
          <p:nvPr/>
        </p:nvSpPr>
        <p:spPr>
          <a:xfrm>
            <a:off x="271875" y="2571750"/>
            <a:ext cx="1617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Moves quadcopter downwards when lights are off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2515725" y="4747075"/>
            <a:ext cx="50868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 Snipped From control_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autonomous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.cpp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[3]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8" name="Google Shape;298;p34"/>
          <p:cNvCxnSpPr>
            <a:stCxn id="296" idx="3"/>
            <a:endCxn id="291" idx="1"/>
          </p:cNvCxnSpPr>
          <p:nvPr/>
        </p:nvCxnSpPr>
        <p:spPr>
          <a:xfrm flipH="1" rot="10800000">
            <a:off x="1888875" y="2866800"/>
            <a:ext cx="573600" cy="9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4"/>
          <p:cNvCxnSpPr/>
          <p:nvPr/>
        </p:nvCxnSpPr>
        <p:spPr>
          <a:xfrm rot="10800000">
            <a:off x="2484325" y="2588700"/>
            <a:ext cx="0" cy="866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4"/>
          <p:cNvCxnSpPr/>
          <p:nvPr/>
        </p:nvCxnSpPr>
        <p:spPr>
          <a:xfrm rot="10800000">
            <a:off x="2453025" y="2571750"/>
            <a:ext cx="198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4"/>
          <p:cNvCxnSpPr/>
          <p:nvPr/>
        </p:nvCxnSpPr>
        <p:spPr>
          <a:xfrm rot="10800000">
            <a:off x="2499350" y="3455100"/>
            <a:ext cx="198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4"/>
          <p:cNvSpPr txBox="1"/>
          <p:nvPr/>
        </p:nvSpPr>
        <p:spPr>
          <a:xfrm>
            <a:off x="271875" y="3647000"/>
            <a:ext cx="1617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Moves quadcopter upwards when lights are 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34"/>
          <p:cNvCxnSpPr>
            <a:stCxn id="302" idx="3"/>
            <a:endCxn id="304" idx="1"/>
          </p:cNvCxnSpPr>
          <p:nvPr/>
        </p:nvCxnSpPr>
        <p:spPr>
          <a:xfrm flipH="1" rot="10800000">
            <a:off x="1888875" y="3942050"/>
            <a:ext cx="573600" cy="9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4"/>
          <p:cNvCxnSpPr/>
          <p:nvPr/>
        </p:nvCxnSpPr>
        <p:spPr>
          <a:xfrm rot="10800000">
            <a:off x="2484325" y="3511550"/>
            <a:ext cx="0" cy="866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4"/>
          <p:cNvCxnSpPr/>
          <p:nvPr/>
        </p:nvCxnSpPr>
        <p:spPr>
          <a:xfrm rot="10800000">
            <a:off x="2453025" y="3494600"/>
            <a:ext cx="198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4"/>
          <p:cNvCxnSpPr/>
          <p:nvPr/>
        </p:nvCxnSpPr>
        <p:spPr>
          <a:xfrm rot="10800000">
            <a:off x="2499350" y="4377950"/>
            <a:ext cx="1983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Developments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5"/>
          <p:cNvSpPr txBox="1"/>
          <p:nvPr>
            <p:ph idx="1" type="body"/>
          </p:nvPr>
        </p:nvSpPr>
        <p:spPr>
          <a:xfrm>
            <a:off x="504675" y="1224650"/>
            <a:ext cx="85206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light fluctuation response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○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land/takeoff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adaptability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different lighting environments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○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Inside vs outside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 enclosure for added hardware on drone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50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1079475" y="120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●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quadcopters are adaptable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○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Coding/computer science focus (maze)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○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Electronics/hardware focus (custom project)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●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and code have many possibilities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●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applicable in educational settings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311700" y="8717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1227750" y="3146425"/>
            <a:ext cx="6688500" cy="19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Chris Van Dyke: </a:t>
            </a:r>
            <a:r>
              <a:rPr lang="en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chvd@umich.edu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Sam Hofmann: </a:t>
            </a:r>
            <a:r>
              <a:rPr lang="en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sammann@umich.edu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Hassan Kadiri: </a:t>
            </a:r>
            <a:r>
              <a:rPr lang="en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hekadiri@umich.edu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6">
            <a:alphaModFix/>
          </a:blip>
          <a:srcRect b="10948" l="0" r="35270" t="15327"/>
          <a:stretch/>
        </p:blipFill>
        <p:spPr>
          <a:xfrm>
            <a:off x="1046913" y="831625"/>
            <a:ext cx="2551225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7">
            <a:alphaModFix/>
          </a:blip>
          <a:srcRect b="0" l="20674" r="13314" t="0"/>
          <a:stretch/>
        </p:blipFill>
        <p:spPr>
          <a:xfrm rot="-5400000">
            <a:off x="4393759" y="510498"/>
            <a:ext cx="2543728" cy="28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/>
          <p:nvPr/>
        </p:nvSpPr>
        <p:spPr>
          <a:xfrm>
            <a:off x="8092725" y="42325"/>
            <a:ext cx="10512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38177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[1] Engineering 100 Technical Lecture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Photoresistor Circuit Schematic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 Code and Videos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0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Presentation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50055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1: PID and Maze Traversal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Overview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of the Device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Specifications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Considerations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2: Custom Project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Overview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of the Device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Specifications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Considerations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57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1: PID and Maze Traversal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688" y="1710075"/>
            <a:ext cx="4202630" cy="31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 of Autonomous Quadcopter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47325" y="1401587"/>
            <a:ext cx="4649351" cy="34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318850" y="1601450"/>
            <a:ext cx="1508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Motor and Propeller (Sample,4)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318850" y="3033375"/>
            <a:ext cx="13863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Plastic Frame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16525" y="1384775"/>
            <a:ext cx="22515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LIDAR Sensor Enclosure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316525" y="4079175"/>
            <a:ext cx="2213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Downward-facing Ultrasonic Sensor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316525" y="3089875"/>
            <a:ext cx="2072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BeagleBone Blue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2345650" y="1978275"/>
            <a:ext cx="951600" cy="263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/>
          <p:nvPr/>
        </p:nvCxnSpPr>
        <p:spPr>
          <a:xfrm flipH="1" rot="10800000">
            <a:off x="2554575" y="2694325"/>
            <a:ext cx="1647000" cy="508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91" idx="1"/>
          </p:cNvCxnSpPr>
          <p:nvPr/>
        </p:nvCxnSpPr>
        <p:spPr>
          <a:xfrm flipH="1">
            <a:off x="5209525" y="1705025"/>
            <a:ext cx="1107000" cy="489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>
            <a:stCxn id="93" idx="1"/>
          </p:cNvCxnSpPr>
          <p:nvPr/>
        </p:nvCxnSpPr>
        <p:spPr>
          <a:xfrm rot="10800000">
            <a:off x="4917325" y="2694325"/>
            <a:ext cx="1399200" cy="654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>
            <a:stCxn id="92" idx="1"/>
          </p:cNvCxnSpPr>
          <p:nvPr/>
        </p:nvCxnSpPr>
        <p:spPr>
          <a:xfrm rot="10800000">
            <a:off x="5030425" y="3334725"/>
            <a:ext cx="1286100" cy="1064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 of Autonomous Quadcopter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Mission Planner                         Sublime Text Editor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4500"/>
            <a:ext cx="4212925" cy="25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442" y="1714500"/>
            <a:ext cx="3322859" cy="25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63750" y="4657525"/>
            <a:ext cx="17145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Flight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 flipH="1" rot="10800000">
            <a:off x="734775" y="4126175"/>
            <a:ext cx="75300" cy="546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8"/>
          <p:cNvSpPr txBox="1"/>
          <p:nvPr/>
        </p:nvSpPr>
        <p:spPr>
          <a:xfrm>
            <a:off x="1884075" y="4559450"/>
            <a:ext cx="228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Visual Representation of Flight Axes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" name="Google Shape;111;p18"/>
          <p:cNvCxnSpPr>
            <a:stCxn id="110" idx="0"/>
          </p:cNvCxnSpPr>
          <p:nvPr/>
        </p:nvCxnSpPr>
        <p:spPr>
          <a:xfrm rot="10800000">
            <a:off x="2948475" y="3410150"/>
            <a:ext cx="80100" cy="1149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8"/>
          <p:cNvSpPr txBox="1"/>
          <p:nvPr/>
        </p:nvSpPr>
        <p:spPr>
          <a:xfrm>
            <a:off x="6170325" y="4597125"/>
            <a:ext cx="1940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Sample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 rot="10800000">
            <a:off x="6575400" y="4003725"/>
            <a:ext cx="188400" cy="640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340499" y="2966525"/>
            <a:ext cx="1821600" cy="444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40499" y="2348000"/>
            <a:ext cx="1724100" cy="444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 of Autonomous Quadcopter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3063"/>
          <a:stretch/>
        </p:blipFill>
        <p:spPr>
          <a:xfrm>
            <a:off x="2219475" y="941288"/>
            <a:ext cx="3786799" cy="36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448075" y="4587025"/>
            <a:ext cx="3496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BeagleBone Blue Block chart 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flipH="1" rot="10800000">
            <a:off x="5094675" y="3472600"/>
            <a:ext cx="1490100" cy="25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/>
          <p:nvPr/>
        </p:nvSpPr>
        <p:spPr>
          <a:xfrm>
            <a:off x="6584700" y="2189950"/>
            <a:ext cx="1724100" cy="138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7119802" y="2252241"/>
            <a:ext cx="654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Lidar Sensor</a:t>
            </a:r>
            <a:endParaRPr sz="800"/>
          </a:p>
        </p:txBody>
      </p:sp>
      <p:sp>
        <p:nvSpPr>
          <p:cNvPr id="126" name="Google Shape;126;p19"/>
          <p:cNvSpPr/>
          <p:nvPr/>
        </p:nvSpPr>
        <p:spPr>
          <a:xfrm>
            <a:off x="7573158" y="2737216"/>
            <a:ext cx="654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Lidar Sensor</a:t>
            </a:r>
            <a:endParaRPr sz="800"/>
          </a:p>
        </p:txBody>
      </p:sp>
      <p:sp>
        <p:nvSpPr>
          <p:cNvPr id="127" name="Google Shape;127;p19"/>
          <p:cNvSpPr txBox="1"/>
          <p:nvPr/>
        </p:nvSpPr>
        <p:spPr>
          <a:xfrm>
            <a:off x="7781273" y="3222190"/>
            <a:ext cx="677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Lidar </a:t>
            </a:r>
            <a:r>
              <a:rPr lang="en" sz="700"/>
              <a:t>Arduino</a:t>
            </a:r>
            <a:endParaRPr sz="700"/>
          </a:p>
        </p:txBody>
      </p:sp>
      <p:cxnSp>
        <p:nvCxnSpPr>
          <p:cNvPr id="128" name="Google Shape;128;p19"/>
          <p:cNvCxnSpPr/>
          <p:nvPr/>
        </p:nvCxnSpPr>
        <p:spPr>
          <a:xfrm flipH="1">
            <a:off x="6761459" y="3030837"/>
            <a:ext cx="269100" cy="80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9"/>
          <p:cNvCxnSpPr/>
          <p:nvPr/>
        </p:nvCxnSpPr>
        <p:spPr>
          <a:xfrm flipH="1">
            <a:off x="6761590" y="2545863"/>
            <a:ext cx="685200" cy="129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>
            <a:stCxn id="131" idx="2"/>
          </p:cNvCxnSpPr>
          <p:nvPr/>
        </p:nvCxnSpPr>
        <p:spPr>
          <a:xfrm flipH="1">
            <a:off x="6776599" y="3515890"/>
            <a:ext cx="677700" cy="32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 flipH="1">
            <a:off x="6776345" y="3030837"/>
            <a:ext cx="1123800" cy="80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 flipH="1">
            <a:off x="3268375" y="3833025"/>
            <a:ext cx="3496500" cy="58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 txBox="1"/>
          <p:nvPr/>
        </p:nvSpPr>
        <p:spPr>
          <a:xfrm>
            <a:off x="377313" y="2283663"/>
            <a:ext cx="18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Solid Line: Physical Relationship</a:t>
            </a:r>
            <a:endParaRPr sz="1200"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345074" y="2930136"/>
            <a:ext cx="1874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Dotted</a:t>
            </a:r>
            <a:r>
              <a:rPr lang="en" sz="1200"/>
              <a:t> Line: Functional Relationship</a:t>
            </a:r>
            <a:endParaRPr sz="1200"/>
          </a:p>
        </p:txBody>
      </p:sp>
      <p:sp>
        <p:nvSpPr>
          <p:cNvPr id="131" name="Google Shape;131;p19"/>
          <p:cNvSpPr/>
          <p:nvPr/>
        </p:nvSpPr>
        <p:spPr>
          <a:xfrm>
            <a:off x="7127299" y="3222190"/>
            <a:ext cx="654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Lidar Sensor</a:t>
            </a:r>
            <a:endParaRPr sz="800"/>
          </a:p>
        </p:txBody>
      </p:sp>
      <p:sp>
        <p:nvSpPr>
          <p:cNvPr id="137" name="Google Shape;137;p19"/>
          <p:cNvSpPr/>
          <p:nvPr/>
        </p:nvSpPr>
        <p:spPr>
          <a:xfrm>
            <a:off x="6703572" y="2737216"/>
            <a:ext cx="654000" cy="2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Lidar Sensor</a:t>
            </a:r>
            <a:endParaRPr sz="800"/>
          </a:p>
        </p:txBody>
      </p:sp>
      <p:sp>
        <p:nvSpPr>
          <p:cNvPr id="138" name="Google Shape;138;p19"/>
          <p:cNvSpPr txBox="1"/>
          <p:nvPr/>
        </p:nvSpPr>
        <p:spPr>
          <a:xfrm>
            <a:off x="6515675" y="4122413"/>
            <a:ext cx="3083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Lidar Sensor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Block chart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Obstacle Course Traversal Video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0" title="IMG_374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825" y="1264000"/>
            <a:ext cx="4700800" cy="3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PID Controller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Stands for proportional–integral–derivative control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Calculates output (u) based on error (e)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○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= Desired - Actual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950" y="3170874"/>
            <a:ext cx="5746101" cy="13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